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Tom Narock"/>
  <p:cmAuthor clrIdx="1" id="1" initials="" lastIdx="2" name="Christopher Jackson"/>
  <p:cmAuthor clrIdx="2" id="2" initials="" lastIdx="1" name="Justin Gond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7-13T12:18:08.243">
    <p:pos x="209" y="190"/>
    <p:text>I like the idea of this. However, it's based on outdated download stats from COS. We don't have access to the data to update it. I suggest we remove it.</p:text>
  </p:cm>
  <p:cm authorId="1" idx="1" dt="2020-07-13T08:25:46.073">
    <p:pos x="209" y="190"/>
    <p:text>I see what you mean, but these data still paint an interesting picture of the initial shift in focus and culture! Thoughts?</p:text>
  </p:cm>
  <p:cm authorId="1" idx="2" dt="2020-07-13T08:26:16.426">
    <p:pos x="209" y="190"/>
    <p:text>Slide 21 could be removed, however, as coiuld 22, perhaps?</p:text>
  </p:cm>
  <p:cm authorId="0" idx="2" dt="2020-07-13T11:54:53.826">
    <p:pos x="209" y="190"/>
    <p:text>I see what you mean re: the shift in focus and culture. Maybe leave both but not spend too much time on them? I think slide 21 is helpful for showing there is a wide range of topics on EarthArXiv. Something for everyone... but, still sub-disciplines we need to focus on. Slides 21 and 22 are both good for making high-level general remarks. As long as we don't focus too much on the actual numbers...</p:text>
  </p:cm>
  <p:cm authorId="0" idx="3" dt="2020-07-13T12:18:08.243">
    <p:pos x="209" y="190"/>
    <p:text>There as a recent tweet from Evan Goldstein re: how the number number of machine learning papers increases significantly in June 2020. Might be fun to add a screenshot of that in slide 21. I think testimonials from users help with context. I can add that image if you agree. Just to reinforce the idea that we're not limit to one or two sub-domains of earth science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20-07-13T16:56:51.862">
    <p:pos x="3142" y="724"/>
    <p:text>we used to make the point that sharing pre-prints establishes a researcher's claim to an idea or work. in the increasingly fast-paced world of academic publishing, _not_ posting making your work part of the academic record early is what puts folks at risk of getting 'scooped.'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b0bd1eff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bb0bd1eff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b0bd1eff_2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8bb0bd1eff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b0bd1eff_2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b0bd1eff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b0bd1eff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b0bd1eff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bb0bd1eff_2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bb0bd1eff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bb0bd1eff_2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bb0bd1eff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b0bd1eff_2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b0bd1eff_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b0bd1eff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8bb0bd1eff_2_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EarthArXiv is one year old and doing very well…</a:t>
            </a:r>
            <a:endParaRPr/>
          </a:p>
        </p:txBody>
      </p:sp>
      <p:sp>
        <p:nvSpPr>
          <p:cNvPr id="277" name="Google Shape;277;g8bb0bd1eff_2_2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b2e919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b2e919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b2e919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b2e919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b0bd1eff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8bb0bd1eff_2_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for global impact, but it’s important to think about why certain regions are not engaging; i.e. what is their incentive structure for being open?</a:t>
            </a:r>
            <a:endParaRPr/>
          </a:p>
        </p:txBody>
      </p:sp>
      <p:sp>
        <p:nvSpPr>
          <p:cNvPr id="300" name="Google Shape;300;g8bb0bd1eff_2_2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bb0bd1eff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8bb0bd1eff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bb0bd1eff_2_2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8bb0bd1eff_2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bb0bd1eff_2_2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8bb0bd1eff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bb0bd1eff_2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8bb0bd1eff_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bb0bd1eff_2_2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8bb0bd1eff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b0bd1eff_2_2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b0bd1eff_2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bb0bd1eff_2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8bb0bd1eff_2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bb0bd1eff_2_2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8bb0bd1eff_2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b0bd1eff_2_3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8bb0bd1eff_2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bb0bd1eff_2_3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8bb0bd1eff_2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bb0bd1eff_2_3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8bb0bd1eff_2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b0bd1eff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bb0bd1eff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bb0bd1eff_2_3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8bb0bd1eff_2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bb0bd1eff_2_3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8bb0bd1eff_2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bb0bd1eff_2_3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8bb0bd1eff_2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bb0bd1eff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8bb0bd1eff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bb0bd1eff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8bb0bd1eff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bb2e919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bb2e919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bb0bd1eff_2_3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8bb0bd1eff_2_3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b0bd1eff_2_3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8bb0bd1eff_2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bb0bd1eff_2_3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8bb0bd1eff_2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bb0bd1eff_2_3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8bb0bd1eff_2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bb0bd1eff_2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8bb0bd1eff_2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bb0bd1eff_2_3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8bb0bd1eff_2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bb0bd1eff_2_3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8bb0bd1eff_2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bb0bd1eff_2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bb0bd1eff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b0bd1eff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bb0bd1eff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bb0bd1eff_2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8bb0bd1eff_2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bb0bd1eff_2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bb0bd1eff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3365e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b3365e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7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eartharxiv.or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5.jpg"/><Relationship Id="rId6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hyperlink" Target="https://www.biorxiv.org/content/10.1101/673665v1.full" TargetMode="External"/><Relationship Id="rId7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hyperlink" Target="https://www.nature.com/articles/d41586-019-00199-6" TargetMode="External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25.jpg"/><Relationship Id="rId5" Type="http://schemas.openxmlformats.org/officeDocument/2006/relationships/image" Target="../media/image46.jpg"/><Relationship Id="rId6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5.jpg"/><Relationship Id="rId10" Type="http://schemas.openxmlformats.org/officeDocument/2006/relationships/image" Target="../media/image49.gif"/><Relationship Id="rId9" Type="http://schemas.openxmlformats.org/officeDocument/2006/relationships/image" Target="../media/image52.png"/><Relationship Id="rId5" Type="http://schemas.openxmlformats.org/officeDocument/2006/relationships/image" Target="../media/image53.jpg"/><Relationship Id="rId6" Type="http://schemas.openxmlformats.org/officeDocument/2006/relationships/image" Target="../media/image55.png"/><Relationship Id="rId7" Type="http://schemas.openxmlformats.org/officeDocument/2006/relationships/image" Target="../media/image48.png"/><Relationship Id="rId8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7.jpg"/><Relationship Id="rId9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54.jpg"/><Relationship Id="rId7" Type="http://schemas.openxmlformats.org/officeDocument/2006/relationships/image" Target="../media/image60.png"/><Relationship Id="rId8" Type="http://schemas.openxmlformats.org/officeDocument/2006/relationships/image" Target="../media/image6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hyperlink" Target="mailto:tnarock@ndm.edu" TargetMode="External"/><Relationship Id="rId7" Type="http://schemas.openxmlformats.org/officeDocument/2006/relationships/hyperlink" Target="mailto:c.jackson@imperial.ac.uk" TargetMode="External"/><Relationship Id="rId8" Type="http://schemas.openxmlformats.org/officeDocument/2006/relationships/hyperlink" Target="https://eartharxiv.github.io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6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share.osf.io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.xml"/><Relationship Id="rId4" Type="http://schemas.openxmlformats.org/officeDocument/2006/relationships/slide" Target="/ppt/slides/slide36.xml"/><Relationship Id="rId9" Type="http://schemas.openxmlformats.org/officeDocument/2006/relationships/slide" Target="/ppt/slides/slide39.xml"/><Relationship Id="rId5" Type="http://schemas.openxmlformats.org/officeDocument/2006/relationships/slide" Target="/ppt/slides/slide37.xml"/><Relationship Id="rId6" Type="http://schemas.openxmlformats.org/officeDocument/2006/relationships/slide" Target="/ppt/slides/slide38.xml"/><Relationship Id="rId7" Type="http://schemas.openxmlformats.org/officeDocument/2006/relationships/slide" Target="/ppt/slides/slide40.xml"/><Relationship Id="rId8" Type="http://schemas.openxmlformats.org/officeDocument/2006/relationships/slide" Target="/ppt/slides/slide41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36.xml"/><Relationship Id="rId4" Type="http://schemas.openxmlformats.org/officeDocument/2006/relationships/slide" Target="/ppt/slides/slide37.xml"/><Relationship Id="rId5" Type="http://schemas.openxmlformats.org/officeDocument/2006/relationships/slide" Target="/ppt/slides/slide38.xml"/><Relationship Id="rId6" Type="http://schemas.openxmlformats.org/officeDocument/2006/relationships/slide" Target="/ppt/slides/slide40.xml"/><Relationship Id="rId7" Type="http://schemas.openxmlformats.org/officeDocument/2006/relationships/slide" Target="/ppt/slides/slide41.xml"/><Relationship Id="rId8" Type="http://schemas.openxmlformats.org/officeDocument/2006/relationships/slide" Target="/ppt/slides/slide39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36.xml"/><Relationship Id="rId4" Type="http://schemas.openxmlformats.org/officeDocument/2006/relationships/hyperlink" Target="http://www.sherpa.ac.uk/romeo/index.php?la=en&amp;fIDnum=%7C&amp;mode=simple" TargetMode="External"/><Relationship Id="rId9" Type="http://schemas.openxmlformats.org/officeDocument/2006/relationships/slide" Target="/ppt/slides/slide39.xml"/><Relationship Id="rId5" Type="http://schemas.openxmlformats.org/officeDocument/2006/relationships/slide" Target="/ppt/slides/slide37.xml"/><Relationship Id="rId6" Type="http://schemas.openxmlformats.org/officeDocument/2006/relationships/slide" Target="/ppt/slides/slide38.xml"/><Relationship Id="rId7" Type="http://schemas.openxmlformats.org/officeDocument/2006/relationships/slide" Target="/ppt/slides/slide40.xml"/><Relationship Id="rId8" Type="http://schemas.openxmlformats.org/officeDocument/2006/relationships/slide" Target="/ppt/slides/slide41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36.xml"/><Relationship Id="rId4" Type="http://schemas.openxmlformats.org/officeDocument/2006/relationships/hyperlink" Target="http://www.sherpa.ac.uk/romeo/index.php?la=en&amp;fIDnum=%7C&amp;mode=simple" TargetMode="External"/><Relationship Id="rId9" Type="http://schemas.openxmlformats.org/officeDocument/2006/relationships/slide" Target="/ppt/slides/slide39.xml"/><Relationship Id="rId5" Type="http://schemas.openxmlformats.org/officeDocument/2006/relationships/slide" Target="/ppt/slides/slide37.xml"/><Relationship Id="rId6" Type="http://schemas.openxmlformats.org/officeDocument/2006/relationships/slide" Target="/ppt/slides/slide38.xml"/><Relationship Id="rId7" Type="http://schemas.openxmlformats.org/officeDocument/2006/relationships/slide" Target="/ppt/slides/slide40.xml"/><Relationship Id="rId8" Type="http://schemas.openxmlformats.org/officeDocument/2006/relationships/slide" Target="/ppt/slides/slide4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hyperlink" Target="https://arxiv.org/stats/monthly_downloads" TargetMode="External"/><Relationship Id="rId7" Type="http://schemas.openxmlformats.org/officeDocument/2006/relationships/hyperlink" Target="https://arxiv.org/stats/monthly_submission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36.xml"/><Relationship Id="rId4" Type="http://schemas.openxmlformats.org/officeDocument/2006/relationships/hyperlink" Target="https://osf.io/" TargetMode="External"/><Relationship Id="rId10" Type="http://schemas.openxmlformats.org/officeDocument/2006/relationships/slide" Target="/ppt/slides/slide39.xml"/><Relationship Id="rId9" Type="http://schemas.openxmlformats.org/officeDocument/2006/relationships/slide" Target="/ppt/slides/slide41.xml"/><Relationship Id="rId5" Type="http://schemas.openxmlformats.org/officeDocument/2006/relationships/hyperlink" Target="http://help.osf.io/m/preprints/l/685323-add-supplemental-files-to-a-preprint" TargetMode="External"/><Relationship Id="rId6" Type="http://schemas.openxmlformats.org/officeDocument/2006/relationships/slide" Target="/ppt/slides/slide37.xml"/><Relationship Id="rId7" Type="http://schemas.openxmlformats.org/officeDocument/2006/relationships/slide" Target="/ppt/slides/slide38.xml"/><Relationship Id="rId8" Type="http://schemas.openxmlformats.org/officeDocument/2006/relationships/slide" Target="/ppt/slides/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36.xml"/><Relationship Id="rId4" Type="http://schemas.openxmlformats.org/officeDocument/2006/relationships/slide" Target="/ppt/slides/slide37.xml"/><Relationship Id="rId5" Type="http://schemas.openxmlformats.org/officeDocument/2006/relationships/slide" Target="/ppt/slides/slide38.xml"/><Relationship Id="rId6" Type="http://schemas.openxmlformats.org/officeDocument/2006/relationships/slide" Target="/ppt/slides/slide40.xml"/><Relationship Id="rId7" Type="http://schemas.openxmlformats.org/officeDocument/2006/relationships/slide" Target="/ppt/slides/slide41.xml"/><Relationship Id="rId8" Type="http://schemas.openxmlformats.org/officeDocument/2006/relationships/slide" Target="/ppt/slides/slide3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nature.com/articles/d41586-019-00199-6" TargetMode="External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nature.com/articles/d41586-019-00199-6" TargetMode="External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www.nature.com/authors/policies/preprints.html?foxtrotcallback=true" TargetMode="External"/><Relationship Id="rId11" Type="http://schemas.openxmlformats.org/officeDocument/2006/relationships/image" Target="../media/image9.jpg"/><Relationship Id="rId10" Type="http://schemas.openxmlformats.org/officeDocument/2006/relationships/image" Target="../media/image18.png"/><Relationship Id="rId9" Type="http://schemas.openxmlformats.org/officeDocument/2006/relationships/image" Target="../media/image16.jpg"/><Relationship Id="rId5" Type="http://schemas.openxmlformats.org/officeDocument/2006/relationships/hyperlink" Target="http://www.sciencemag.org/authors/science-journals-editorial-policies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www.elsevier.com/about/our-business/policies/sharing" TargetMode="External"/><Relationship Id="rId8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hyperlink" Target="https://v2.sherpa.ac.uk/rome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a_stickernew.png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3" y="917899"/>
            <a:ext cx="7028521" cy="251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586313" y="3969011"/>
            <a:ext cx="8384218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preprint server for the Earth and Planetary Sciences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228" name="Google Shape;228;p34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/>
          <p:nvPr/>
        </p:nvSpPr>
        <p:spPr>
          <a:xfrm>
            <a:off x="1360981" y="381122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preprint server for Earth and Planetary Sciences</a:t>
            </a:r>
            <a:endParaRPr sz="1100"/>
          </a:p>
        </p:txBody>
      </p:sp>
      <p:sp>
        <p:nvSpPr>
          <p:cNvPr id="230" name="Google Shape;230;p34"/>
          <p:cNvSpPr/>
          <p:nvPr/>
        </p:nvSpPr>
        <p:spPr>
          <a:xfrm>
            <a:off x="917128" y="2090568"/>
            <a:ext cx="73098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since </a:t>
            </a: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October 2017</a:t>
            </a:r>
            <a:endParaRPr sz="11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1,567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contributions (as of June 2020)</a:t>
            </a:r>
            <a:endParaRPr sz="11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-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c. </a:t>
            </a: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1600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downloads monthly </a:t>
            </a:r>
            <a:endParaRPr sz="11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driven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</a:t>
            </a:r>
            <a:endParaRPr sz="1100"/>
          </a:p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344" y="782978"/>
            <a:ext cx="6192411" cy="36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053" y="1939503"/>
            <a:ext cx="1373836" cy="22108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61" y="1801003"/>
            <a:ext cx="1173884" cy="24878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5"/>
          <p:cNvSpPr txBox="1"/>
          <p:nvPr/>
        </p:nvSpPr>
        <p:spPr>
          <a:xfrm>
            <a:off x="101136" y="1035180"/>
            <a:ext cx="1093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 Science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</a:t>
            </a:r>
            <a:endParaRPr sz="1100"/>
          </a:p>
        </p:txBody>
      </p:sp>
      <p:sp>
        <p:nvSpPr>
          <p:cNvPr id="239" name="Google Shape;239;p35"/>
          <p:cNvSpPr txBox="1"/>
          <p:nvPr/>
        </p:nvSpPr>
        <p:spPr>
          <a:xfrm>
            <a:off x="7665191" y="1035180"/>
            <a:ext cx="137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Planetary Science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244" name="Google Shape;244;p36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1360981" y="381122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</a:t>
            </a: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</a:t>
            </a: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Organisation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1605906" y="980850"/>
            <a:ext cx="73098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driven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everybody can get involved!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25" y="1805925"/>
            <a:ext cx="8880923" cy="32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qs-JatQcSJxW5ewjj4sIylB5QAGmVFCRPfT0MciSn0g1Z4UUe_19FbWthfqViynZAZ3wtmd_n7rqthZhWv4xzJ7TPLsFKATtO4pJgEsaJH7pftz66bFyJeyN0Htc-oSn3TYuTNNn"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662" y="1834224"/>
            <a:ext cx="4496313" cy="3037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3230993" y="1454176"/>
            <a:ext cx="231625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Calibri"/>
              <a:buNone/>
            </a:pPr>
            <a:r>
              <a:rPr b="0" i="0" lang="en" sz="27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Pre-Moderation</a:t>
            </a:r>
            <a:endParaRPr sz="1100"/>
          </a:p>
        </p:txBody>
      </p:sp>
      <p:pic>
        <p:nvPicPr>
          <p:cNvPr descr="Ãhnliches Foto" id="254" name="Google Shape;254;p37"/>
          <p:cNvPicPr preferRelativeResize="0"/>
          <p:nvPr/>
        </p:nvPicPr>
        <p:blipFill rotWithShape="1">
          <a:blip r:embed="rId4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360981" y="381122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moderation policy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hnliches Foto" id="256" name="Google Shape;256;p37"/>
          <p:cNvPicPr preferRelativeResize="0"/>
          <p:nvPr/>
        </p:nvPicPr>
        <p:blipFill rotWithShape="1">
          <a:blip r:embed="rId5">
            <a:alphaModFix/>
          </a:blip>
          <a:srcRect b="7524" l="16107" r="13035" t="6761"/>
          <a:stretch/>
        </p:blipFill>
        <p:spPr>
          <a:xfrm>
            <a:off x="5532330" y="1497076"/>
            <a:ext cx="308501" cy="37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261" name="Google Shape;261;p38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1360981" y="381122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moderation policy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315689" y="1668757"/>
            <a:ext cx="4391578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What does EarthArXiv </a:t>
            </a:r>
            <a:r>
              <a:rPr b="1" lang="en" sz="1800" u="sng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r>
              <a:rPr b="1"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Research articles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Review papers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Case studies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Technical notes (e.g. new instrumentation or analysis methods)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Confirmatory studies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So-called ‘null’ results (i.e. results that not supporting a hypothesis)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Dataset description papers</a:t>
            </a:r>
            <a:endParaRPr b="0" i="0" sz="18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4938918" y="1666021"/>
            <a:ext cx="3643313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What does EarthArXiv </a:t>
            </a:r>
            <a:r>
              <a:rPr b="1" lang="en" sz="1800" u="sng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not accept</a:t>
            </a:r>
            <a:r>
              <a:rPr b="1"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  <a:p>
            <a:pPr indent="-1651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8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Papers reading as a personal attack, airing of grievances, or insulting to a group/class of people. Racist and derogatory language </a:t>
            </a:r>
            <a:r>
              <a:rPr b="1" lang="en" sz="1800" u="sng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will not</a:t>
            </a: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 be tolerated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Commentaries and opinion pieces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Posters (cf. ESSOAr)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Theses and course projects (see www.thesiscommons.org)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Software articles</a:t>
            </a:r>
            <a:endParaRPr b="0" i="0" sz="18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269" name="Google Shape;269;p39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0341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/>
          <p:nvPr/>
        </p:nvSpPr>
        <p:spPr>
          <a:xfrm>
            <a:off x="1360981" y="377550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moderation policy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15689" y="1488993"/>
            <a:ext cx="4186238" cy="35317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Publication and hosting of your paper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moderation, EarthArXiv agrees to publish your paper by </a:t>
            </a: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assigning a DOI</a:t>
            </a:r>
            <a:endParaRPr sz="1100"/>
          </a:p>
          <a:p>
            <a:pPr indent="-1651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 is not a journal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does not evaluate the scientific quality of a paper. Once a paper passes moderation and is published, it persists on the system indefinitely. </a:t>
            </a: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N.B. EarthArXiv reserves the right to remove papers after publication if fraud or plagiarism is identified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(see right).</a:t>
            </a:r>
            <a:endParaRPr sz="1100"/>
          </a:p>
          <a:p>
            <a:pPr indent="-762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 will provide free online hosting of your paper as long as it is operational</a:t>
            </a:r>
            <a:endParaRPr sz="1100"/>
          </a:p>
          <a:p>
            <a:pPr indent="-254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5122069" y="1487519"/>
            <a:ext cx="3643313" cy="16850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and Plagiarism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 takes fraud and plagiarism very seriously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the Board deem fraud or plagiarism to have occurred, the paper will be immediately removed from EarthArXiv</a:t>
            </a:r>
            <a:endParaRPr sz="1100"/>
          </a:p>
        </p:txBody>
      </p:sp>
      <p:cxnSp>
        <p:nvCxnSpPr>
          <p:cNvPr id="273" name="Google Shape;273;p39"/>
          <p:cNvCxnSpPr/>
          <p:nvPr/>
        </p:nvCxnSpPr>
        <p:spPr>
          <a:xfrm>
            <a:off x="4663440" y="1423852"/>
            <a:ext cx="0" cy="314161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80" y="217777"/>
            <a:ext cx="5156713" cy="109163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/>
          <p:nvPr/>
        </p:nvSpPr>
        <p:spPr>
          <a:xfrm>
            <a:off x="5730758" y="590484"/>
            <a:ext cx="2826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https://eartharxiv.org/kftsv/</a:t>
            </a:r>
            <a:endParaRPr sz="1100"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50" y="1470450"/>
            <a:ext cx="7721285" cy="22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711350" y="3834100"/>
            <a:ext cx="7933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Initially, postprints outnumbered preprints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By the end of year 1, EarthArXiv was (and remains)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predominantly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preprints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EarthArXiv averaged 40 submissions per month in its first year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254050" y="1873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first year...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254050" y="1181600"/>
            <a:ext cx="3924000" cy="377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Monthly submissions have increased from 40 to ~70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As of Fall 2019, 71% of the authors at EarthArXiv are distinct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This is slightly above other COS-based preprint communities which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cluster between 57–69%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050" y="1505675"/>
            <a:ext cx="4732400" cy="31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172875" y="2017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EarthArXiv Topics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328150" y="450175"/>
            <a:ext cx="5460300" cy="184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As determined by author assigned keywords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(last updated Summer 2019)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0" y="1491425"/>
            <a:ext cx="8500476" cy="3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3"/>
          <p:cNvPicPr preferRelativeResize="0"/>
          <p:nvPr/>
        </p:nvPicPr>
        <p:blipFill rotWithShape="1">
          <a:blip r:embed="rId4">
            <a:alphaModFix/>
          </a:blip>
          <a:srcRect b="0" l="6136" r="0" t="0"/>
          <a:stretch/>
        </p:blipFill>
        <p:spPr>
          <a:xfrm>
            <a:off x="332509" y="301811"/>
            <a:ext cx="8582892" cy="453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628650" y="444844"/>
            <a:ext cx="7886700" cy="42569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800"/>
              <a:t>A </a:t>
            </a:r>
            <a:r>
              <a:rPr b="1" lang="en" sz="2800"/>
              <a:t>preprint</a:t>
            </a:r>
            <a:r>
              <a:rPr lang="en" sz="2800"/>
              <a:t> is a version of a scholarly paper that precedes publication in a peer-reviewed journal, typically prior to the formal, journal-led peer review process</a:t>
            </a:r>
            <a:endParaRPr sz="1100"/>
          </a:p>
          <a:p>
            <a:pPr indent="-50800" lvl="0" marL="17780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800"/>
              <a:t>A </a:t>
            </a:r>
            <a:r>
              <a:rPr b="1" lang="en" sz="2800"/>
              <a:t>preprint server</a:t>
            </a:r>
            <a:r>
              <a:rPr lang="en" sz="2800"/>
              <a:t>, such as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EarthArXiv</a:t>
            </a:r>
            <a:r>
              <a:rPr lang="en" sz="2800"/>
              <a:t>, is a platform built to host preprints</a:t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" sz="2800"/>
              <a:t>Preprints are: (i) </a:t>
            </a:r>
            <a:r>
              <a:rPr b="1" lang="en" sz="2800"/>
              <a:t>free </a:t>
            </a:r>
            <a:r>
              <a:rPr lang="en" sz="2800"/>
              <a:t>to submit; (ii) </a:t>
            </a:r>
            <a:r>
              <a:rPr b="1" lang="en" sz="2800"/>
              <a:t>fast</a:t>
            </a:r>
            <a:r>
              <a:rPr lang="en" sz="2800"/>
              <a:t> to publish; (iii) </a:t>
            </a:r>
            <a:r>
              <a:rPr b="1" lang="en" sz="2800"/>
              <a:t>open</a:t>
            </a:r>
            <a:r>
              <a:rPr lang="en" sz="2800"/>
              <a:t> access; and (iv) </a:t>
            </a:r>
            <a:r>
              <a:rPr b="1" lang="en" sz="2800"/>
              <a:t>established</a:t>
            </a:r>
            <a:r>
              <a:rPr lang="en" sz="2800"/>
              <a:t> in many natural sciences</a:t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/>
          <p:nvPr/>
        </p:nvSpPr>
        <p:spPr>
          <a:xfrm>
            <a:off x="1360981" y="38112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us, follow us!</a:t>
            </a:r>
            <a:endParaRPr sz="1100"/>
          </a:p>
        </p:txBody>
      </p:sp>
      <p:sp>
        <p:nvSpPr>
          <p:cNvPr id="308" name="Google Shape;308;p44"/>
          <p:cNvSpPr/>
          <p:nvPr/>
        </p:nvSpPr>
        <p:spPr>
          <a:xfrm>
            <a:off x="1360981" y="798991"/>
            <a:ext cx="5105564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Be part of an OPEN community!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ldergebnis fÃ¼r twitter logo" id="309" name="Google Shape;3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7454" y="617558"/>
            <a:ext cx="625135" cy="50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310" name="Google Shape;3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4235" y="577104"/>
            <a:ext cx="545053" cy="5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/>
          <p:nvPr/>
        </p:nvSpPr>
        <p:spPr>
          <a:xfrm>
            <a:off x="7278462" y="214194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Ãhnliches Foto" id="312" name="Google Shape;312;p44"/>
          <p:cNvPicPr preferRelativeResize="0"/>
          <p:nvPr/>
        </p:nvPicPr>
        <p:blipFill rotWithShape="1">
          <a:blip r:embed="rId5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786448"/>
            <a:ext cx="9144000" cy="276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318" name="Google Shape;318;p45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/>
          <p:nvPr/>
        </p:nvSpPr>
        <p:spPr>
          <a:xfrm>
            <a:off x="1360981" y="38112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us, follow us!</a:t>
            </a:r>
            <a:endParaRPr sz="1100"/>
          </a:p>
        </p:txBody>
      </p:sp>
      <p:pic>
        <p:nvPicPr>
          <p:cNvPr descr="Bildergebnis fÃ¼r twitter logo" id="320" name="Google Shape;3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7454" y="617558"/>
            <a:ext cx="625135" cy="50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321" name="Google Shape;3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235" y="577104"/>
            <a:ext cx="545053" cy="5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7278462" y="214194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5"/>
          <p:cNvSpPr/>
          <p:nvPr/>
        </p:nvSpPr>
        <p:spPr>
          <a:xfrm>
            <a:off x="1360981" y="798991"/>
            <a:ext cx="5105564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Make your work BETTER!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2072" y="1445323"/>
            <a:ext cx="4791473" cy="326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981" y="1535507"/>
            <a:ext cx="4251091" cy="234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/>
          <p:nvPr/>
        </p:nvSpPr>
        <p:spPr>
          <a:xfrm>
            <a:off x="90974" y="4050600"/>
            <a:ext cx="4009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lead to feedback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improve your work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5"/>
          <p:cNvSpPr/>
          <p:nvPr/>
        </p:nvSpPr>
        <p:spPr>
          <a:xfrm>
            <a:off x="208345" y="2725838"/>
            <a:ext cx="3915137" cy="477454"/>
          </a:xfrm>
          <a:prstGeom prst="rect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4906239" y="2839489"/>
            <a:ext cx="4009161" cy="537424"/>
          </a:xfrm>
          <a:prstGeom prst="rect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45"/>
          <p:cNvCxnSpPr/>
          <p:nvPr/>
        </p:nvCxnSpPr>
        <p:spPr>
          <a:xfrm>
            <a:off x="3664784" y="3185829"/>
            <a:ext cx="0" cy="1029185"/>
          </a:xfrm>
          <a:prstGeom prst="straightConnector1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45"/>
          <p:cNvCxnSpPr/>
          <p:nvPr/>
        </p:nvCxnSpPr>
        <p:spPr>
          <a:xfrm flipH="1">
            <a:off x="3883375" y="3376913"/>
            <a:ext cx="1022863" cy="930392"/>
          </a:xfrm>
          <a:prstGeom prst="straightConnector1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335" name="Google Shape;335;p46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1106981" y="38112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us, follow us!</a:t>
            </a:r>
            <a:endParaRPr sz="1100"/>
          </a:p>
        </p:txBody>
      </p:sp>
      <p:pic>
        <p:nvPicPr>
          <p:cNvPr descr="Bildergebnis fÃ¼r twitter logo" id="337" name="Google Shape;33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7454" y="617558"/>
            <a:ext cx="625135" cy="50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338" name="Google Shape;33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235" y="577104"/>
            <a:ext cx="545053" cy="5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/>
          <p:nvPr/>
        </p:nvSpPr>
        <p:spPr>
          <a:xfrm>
            <a:off x="7278462" y="214194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1106981" y="798991"/>
            <a:ext cx="5105564" cy="6694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Make your work VISIBLE!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981" y="1482599"/>
            <a:ext cx="5003801" cy="366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/>
        </p:nvSpPr>
        <p:spPr>
          <a:xfrm>
            <a:off x="6749979" y="3482634"/>
            <a:ext cx="2394021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have a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 &amp; are citable</a:t>
            </a:r>
            <a:endParaRPr sz="1100"/>
          </a:p>
        </p:txBody>
      </p:sp>
      <p:sp>
        <p:nvSpPr>
          <p:cNvPr id="343" name="Google Shape;343;p46"/>
          <p:cNvSpPr/>
          <p:nvPr/>
        </p:nvSpPr>
        <p:spPr>
          <a:xfrm>
            <a:off x="1510496" y="2864735"/>
            <a:ext cx="4392593" cy="295155"/>
          </a:xfrm>
          <a:prstGeom prst="rect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46"/>
          <p:cNvCxnSpPr/>
          <p:nvPr/>
        </p:nvCxnSpPr>
        <p:spPr>
          <a:xfrm>
            <a:off x="5903089" y="3016729"/>
            <a:ext cx="846890" cy="640871"/>
          </a:xfrm>
          <a:prstGeom prst="straightConnector1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4_pp.jpg" id="349" name="Google Shape;349;p47"/>
          <p:cNvPicPr preferRelativeResize="0"/>
          <p:nvPr/>
        </p:nvPicPr>
        <p:blipFill rotWithShape="1">
          <a:blip r:embed="rId3">
            <a:alphaModFix/>
          </a:blip>
          <a:srcRect b="23453" l="9492" r="5291" t="8408"/>
          <a:stretch/>
        </p:blipFill>
        <p:spPr>
          <a:xfrm>
            <a:off x="129025" y="1404775"/>
            <a:ext cx="4499699" cy="24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/>
          <p:nvPr/>
        </p:nvSpPr>
        <p:spPr>
          <a:xfrm>
            <a:off x="628650" y="326700"/>
            <a:ext cx="839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- Do they provide a citation and attention </a:t>
            </a: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</a:t>
            </a: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ldergebnis fÃ¼r arxiv logo" id="351" name="Google Shape;351;p47"/>
          <p:cNvPicPr preferRelativeResize="0"/>
          <p:nvPr/>
        </p:nvPicPr>
        <p:blipFill rotWithShape="1">
          <a:blip r:embed="rId4">
            <a:alphaModFix/>
          </a:blip>
          <a:srcRect b="27303" l="0" r="0" t="23138"/>
          <a:stretch/>
        </p:blipFill>
        <p:spPr>
          <a:xfrm>
            <a:off x="736473" y="1570850"/>
            <a:ext cx="1249200" cy="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/>
        </p:nvSpPr>
        <p:spPr>
          <a:xfrm>
            <a:off x="595550" y="3974500"/>
            <a:ext cx="228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(Gentil-Beccot et al. 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2009)</a:t>
            </a:r>
            <a:endParaRPr sz="1100"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604" y="1436213"/>
            <a:ext cx="4027322" cy="24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/>
        </p:nvSpPr>
        <p:spPr>
          <a:xfrm>
            <a:off x="5140475" y="3801550"/>
            <a:ext cx="44997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https://www.biorxiv.org/content/10.1101/673665v1.full</a:t>
            </a:r>
            <a:endParaRPr/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1775" y="3056400"/>
            <a:ext cx="962630" cy="3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195" y="0"/>
            <a:ext cx="55756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/>
          <p:nvPr/>
        </p:nvSpPr>
        <p:spPr>
          <a:xfrm rot="5400000">
            <a:off x="6200225" y="1164549"/>
            <a:ext cx="256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https://www.nature.com/articles/d41586-019-00199-6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9275" y="3988025"/>
            <a:ext cx="1395988" cy="4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367" name="Google Shape;367;p49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9"/>
          <p:cNvSpPr/>
          <p:nvPr/>
        </p:nvSpPr>
        <p:spPr>
          <a:xfrm>
            <a:off x="1360981" y="38112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us, follow us!</a:t>
            </a:r>
            <a:endParaRPr sz="1100"/>
          </a:p>
        </p:txBody>
      </p:sp>
      <p:pic>
        <p:nvPicPr>
          <p:cNvPr descr="Bildergebnis fÃ¼r twitter logo" id="369" name="Google Shape;36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7454" y="617558"/>
            <a:ext cx="625135" cy="50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370" name="Google Shape;37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235" y="577104"/>
            <a:ext cx="545053" cy="5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/>
          <p:nvPr/>
        </p:nvSpPr>
        <p:spPr>
          <a:xfrm>
            <a:off x="7278462" y="214194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9"/>
          <p:cNvSpPr/>
          <p:nvPr/>
        </p:nvSpPr>
        <p:spPr>
          <a:xfrm>
            <a:off x="1360981" y="798991"/>
            <a:ext cx="5105564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Make your work BETTER!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 rotWithShape="1">
          <a:blip r:embed="rId6">
            <a:alphaModFix/>
          </a:blip>
          <a:srcRect b="34916" l="0" r="0" t="0"/>
          <a:stretch/>
        </p:blipFill>
        <p:spPr>
          <a:xfrm>
            <a:off x="1208581" y="1368579"/>
            <a:ext cx="4353409" cy="3500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/>
          <p:nvPr/>
        </p:nvSpPr>
        <p:spPr>
          <a:xfrm>
            <a:off x="1288562" y="2096785"/>
            <a:ext cx="4084984" cy="741908"/>
          </a:xfrm>
          <a:prstGeom prst="rect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5951058" y="3301696"/>
            <a:ext cx="3192942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are turning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around  the publishing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49"/>
          <p:cNvCxnSpPr/>
          <p:nvPr/>
        </p:nvCxnSpPr>
        <p:spPr>
          <a:xfrm>
            <a:off x="5373546" y="2486257"/>
            <a:ext cx="1279917" cy="709863"/>
          </a:xfrm>
          <a:prstGeom prst="straightConnector1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381" name="Google Shape;381;p50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/>
          <p:nvPr/>
        </p:nvSpPr>
        <p:spPr>
          <a:xfrm>
            <a:off x="1360981" y="38112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us, follow us!</a:t>
            </a:r>
            <a:endParaRPr sz="1100"/>
          </a:p>
        </p:txBody>
      </p:sp>
      <p:pic>
        <p:nvPicPr>
          <p:cNvPr descr="Bildergebnis fÃ¼r twitter logo" id="383" name="Google Shape;38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7454" y="617558"/>
            <a:ext cx="625135" cy="508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384" name="Google Shape;38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4235" y="577104"/>
            <a:ext cx="545053" cy="5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/>
          <p:nvPr/>
        </p:nvSpPr>
        <p:spPr>
          <a:xfrm>
            <a:off x="7278462" y="214194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1360981" y="798991"/>
            <a:ext cx="5105564" cy="8540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529"/>
                </a:solidFill>
                <a:latin typeface="Calibri"/>
                <a:ea typeface="Calibri"/>
                <a:cs typeface="Calibri"/>
                <a:sym typeface="Calibri"/>
              </a:rPr>
              <a:t>Make your work VISIBLE!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125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3195" y="1179272"/>
            <a:ext cx="3787610" cy="373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/>
          <p:nvPr/>
        </p:nvSpPr>
        <p:spPr>
          <a:xfrm>
            <a:off x="5698517" y="4245015"/>
            <a:ext cx="2911078" cy="321198"/>
          </a:xfrm>
          <a:prstGeom prst="rect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0"/>
          <p:cNvSpPr/>
          <p:nvPr/>
        </p:nvSpPr>
        <p:spPr>
          <a:xfrm>
            <a:off x="320191" y="1851763"/>
            <a:ext cx="4572000" cy="20313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allow you to show your preliminary work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grant submissions and career opportunities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p50"/>
          <p:cNvCxnSpPr/>
          <p:nvPr/>
        </p:nvCxnSpPr>
        <p:spPr>
          <a:xfrm rot="10800000">
            <a:off x="3621505" y="3561347"/>
            <a:ext cx="2052605" cy="863917"/>
          </a:xfrm>
          <a:prstGeom prst="straightConnector1">
            <a:avLst/>
          </a:prstGeom>
          <a:noFill/>
          <a:ln cap="flat" cmpd="sng" w="635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/>
          <p:nvPr/>
        </p:nvSpPr>
        <p:spPr>
          <a:xfrm>
            <a:off x="628650" y="326694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consider submitting a preprint if: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5689" y="1114616"/>
            <a:ext cx="455159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You are seeking to </a:t>
            </a:r>
            <a:r>
              <a:rPr b="1" lang="en" sz="2400" u="sng"/>
              <a:t>communicate</a:t>
            </a:r>
            <a:r>
              <a:rPr lang="en" sz="2400"/>
              <a:t> your scientific findings </a:t>
            </a:r>
            <a:r>
              <a:rPr b="1" lang="en" sz="2400" u="sng"/>
              <a:t>without delay</a:t>
            </a:r>
            <a:endParaRPr b="1" sz="2400" u="sng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You want </a:t>
            </a:r>
            <a:r>
              <a:rPr b="1" lang="en" sz="2400" u="sng"/>
              <a:t>everyone</a:t>
            </a:r>
            <a:r>
              <a:rPr lang="en" sz="2400"/>
              <a:t> to have </a:t>
            </a:r>
            <a:r>
              <a:rPr b="1" lang="en" sz="2400" u="sng"/>
              <a:t>access</a:t>
            </a:r>
            <a:r>
              <a:rPr lang="en" sz="2400"/>
              <a:t> to your work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You want </a:t>
            </a:r>
            <a:r>
              <a:rPr b="1" lang="en" sz="2400" u="sng"/>
              <a:t>feedback</a:t>
            </a:r>
            <a:r>
              <a:rPr lang="en" sz="2400"/>
              <a:t> on your work from the </a:t>
            </a:r>
            <a:r>
              <a:rPr b="1" lang="en" sz="2400" u="sng"/>
              <a:t>community</a:t>
            </a:r>
            <a:endParaRPr sz="2400"/>
          </a:p>
        </p:txBody>
      </p:sp>
      <p:grpSp>
        <p:nvGrpSpPr>
          <p:cNvPr id="397" name="Google Shape;397;p51"/>
          <p:cNvGrpSpPr/>
          <p:nvPr/>
        </p:nvGrpSpPr>
        <p:grpSpPr>
          <a:xfrm>
            <a:off x="5009309" y="1068832"/>
            <a:ext cx="4676771" cy="3286693"/>
            <a:chOff x="6679078" y="1425109"/>
            <a:chExt cx="6235695" cy="4382257"/>
          </a:xfrm>
        </p:grpSpPr>
        <p:pic>
          <p:nvPicPr>
            <p:cNvPr id="398" name="Google Shape;398;p51"/>
            <p:cNvPicPr preferRelativeResize="0"/>
            <p:nvPr/>
          </p:nvPicPr>
          <p:blipFill rotWithShape="1">
            <a:blip r:embed="rId3">
              <a:alphaModFix/>
            </a:blip>
            <a:srcRect b="40651" l="2603" r="3003" t="5754"/>
            <a:stretch/>
          </p:blipFill>
          <p:spPr>
            <a:xfrm>
              <a:off x="6818773" y="1476905"/>
              <a:ext cx="5061858" cy="2066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51"/>
            <p:cNvSpPr/>
            <p:nvPr/>
          </p:nvSpPr>
          <p:spPr>
            <a:xfrm>
              <a:off x="6818773" y="3464266"/>
              <a:ext cx="6096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https://medium.com/@jamesheathers/why-i-love-pre-prints-9d727eeb22b8</a:t>
              </a:r>
              <a:endParaRPr sz="1100"/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6679078" y="1425109"/>
              <a:ext cx="5413824" cy="4382257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1"/>
            <p:cNvSpPr txBox="1"/>
            <p:nvPr/>
          </p:nvSpPr>
          <p:spPr>
            <a:xfrm>
              <a:off x="6818773" y="3737198"/>
              <a:ext cx="5248331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Publishing pre-prints sends a message I want to send.</a:t>
              </a:r>
              <a:r>
                <a:rPr lang="en" sz="1100"/>
                <a:t>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They say </a:t>
              </a:r>
              <a:r>
                <a:rPr i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 am willing to talk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They say</a:t>
              </a:r>
              <a:r>
                <a:rPr i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 want to participate in open culture. Please read my stuff.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/>
          <p:nvPr/>
        </p:nvSpPr>
        <p:spPr>
          <a:xfrm>
            <a:off x="5945026" y="3693425"/>
            <a:ext cx="31725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020"/>
                </a:solidFill>
                <a:latin typeface="Lato"/>
                <a:ea typeface="Lato"/>
                <a:cs typeface="Lato"/>
                <a:sym typeface="Lato"/>
              </a:rPr>
              <a:t>Hypothes.is allows peer feedback, and helps foster collaboration and transparency in scientific research practices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52"/>
          <p:cNvPicPr preferRelativeResize="0"/>
          <p:nvPr/>
        </p:nvPicPr>
        <p:blipFill rotWithShape="1">
          <a:blip r:embed="rId3">
            <a:alphaModFix/>
          </a:blip>
          <a:srcRect b="21453" l="7904" r="61574" t="20073"/>
          <a:stretch/>
        </p:blipFill>
        <p:spPr>
          <a:xfrm>
            <a:off x="6451000" y="1470347"/>
            <a:ext cx="2119250" cy="226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Ãhnliches Foto" id="408" name="Google Shape;408;p52"/>
          <p:cNvPicPr preferRelativeResize="0"/>
          <p:nvPr/>
        </p:nvPicPr>
        <p:blipFill rotWithShape="1">
          <a:blip r:embed="rId4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/>
          <p:nvPr/>
        </p:nvSpPr>
        <p:spPr>
          <a:xfrm>
            <a:off x="1360981" y="381122"/>
            <a:ext cx="7309757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Commenting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lated image" id="410" name="Google Shape;41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2670" y="302340"/>
            <a:ext cx="1881574" cy="105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375" y="1470350"/>
            <a:ext cx="5885673" cy="35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2"/>
          <p:cNvSpPr/>
          <p:nvPr/>
        </p:nvSpPr>
        <p:spPr>
          <a:xfrm>
            <a:off x="3433500" y="2800650"/>
            <a:ext cx="174900" cy="3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/>
          <p:nvPr/>
        </p:nvSpPr>
        <p:spPr>
          <a:xfrm>
            <a:off x="513283" y="20937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from funders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57" y="988830"/>
            <a:ext cx="1846838" cy="16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473" y="914400"/>
            <a:ext cx="3119116" cy="149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3392" y="2861580"/>
            <a:ext cx="2699766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2642" y="3734180"/>
            <a:ext cx="3192677" cy="122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75" y="4348771"/>
            <a:ext cx="42862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02360" y="1102079"/>
            <a:ext cx="2446831" cy="108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957" y="3041014"/>
            <a:ext cx="2854411" cy="107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0773" y="2674804"/>
            <a:ext cx="1964531" cy="73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42899" y="148832"/>
            <a:ext cx="8484493" cy="666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700"/>
              <a:t>What’s a Preprint anyway?</a:t>
            </a:r>
            <a:endParaRPr b="1" sz="2700"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240" y="863063"/>
            <a:ext cx="8241619" cy="39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447877" y="4874756"/>
            <a:ext cx="4713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http://asapbio.org/asapbio-attendees-commentary-in-science</a:t>
            </a:r>
            <a:endParaRPr sz="1100"/>
          </a:p>
        </p:txBody>
      </p:sp>
      <p:cxnSp>
        <p:nvCxnSpPr>
          <p:cNvPr id="143" name="Google Shape;143;p27"/>
          <p:cNvCxnSpPr/>
          <p:nvPr/>
        </p:nvCxnSpPr>
        <p:spPr>
          <a:xfrm>
            <a:off x="5573925" y="4404525"/>
            <a:ext cx="0" cy="37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7"/>
          <p:cNvSpPr txBox="1"/>
          <p:nvPr/>
        </p:nvSpPr>
        <p:spPr>
          <a:xfrm>
            <a:off x="5641025" y="434527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Feedback (‘independant’)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4665450" y="477772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Feedback (‘journal-led’)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143625" y="2813625"/>
            <a:ext cx="4214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Preprint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397200" y="2964000"/>
            <a:ext cx="8231700" cy="217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/>
          <p:nvPr/>
        </p:nvSpPr>
        <p:spPr>
          <a:xfrm>
            <a:off x="513283" y="209372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from universities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3">
            <a:alphaModFix/>
          </a:blip>
          <a:srcRect b="23256" l="12995" r="11890" t="26470"/>
          <a:stretch/>
        </p:blipFill>
        <p:spPr>
          <a:xfrm>
            <a:off x="505453" y="877330"/>
            <a:ext cx="2520778" cy="8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962" y="3346098"/>
            <a:ext cx="3245579" cy="165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0455" y="636373"/>
            <a:ext cx="2476379" cy="25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865" y="2168404"/>
            <a:ext cx="3557016" cy="97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897" y="3722071"/>
            <a:ext cx="3719383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7959" y="1070720"/>
            <a:ext cx="2633472" cy="89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2167" y="1969118"/>
            <a:ext cx="1711411" cy="45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Ãhnliches Foto" id="442" name="Google Shape;442;p55"/>
          <p:cNvPicPr preferRelativeResize="0"/>
          <p:nvPr/>
        </p:nvPicPr>
        <p:blipFill rotWithShape="1">
          <a:blip r:embed="rId3">
            <a:alphaModFix/>
          </a:blip>
          <a:srcRect b="7524" l="16107" r="13035" t="6761"/>
          <a:stretch/>
        </p:blipFill>
        <p:spPr>
          <a:xfrm>
            <a:off x="320191" y="293913"/>
            <a:ext cx="888390" cy="10746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/>
          <p:nvPr/>
        </p:nvSpPr>
        <p:spPr>
          <a:xfrm>
            <a:off x="1360981" y="334688"/>
            <a:ext cx="73097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EarthArXiv.org</a:t>
            </a:r>
            <a:endParaRPr sz="1100"/>
          </a:p>
        </p:txBody>
      </p:sp>
      <p:sp>
        <p:nvSpPr>
          <p:cNvPr id="444" name="Google Shape;444;p55"/>
          <p:cNvSpPr/>
          <p:nvPr/>
        </p:nvSpPr>
        <p:spPr>
          <a:xfrm>
            <a:off x="1679310" y="1679332"/>
            <a:ext cx="138619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in touch!</a:t>
            </a:r>
            <a:endParaRPr sz="1100"/>
          </a:p>
        </p:txBody>
      </p:sp>
      <p:pic>
        <p:nvPicPr>
          <p:cNvPr descr="Bildergebnis fÃ¼r twitter logo" id="445" name="Google Shape;44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447" y="2266176"/>
            <a:ext cx="350730" cy="285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facebook logo" id="446" name="Google Shape;44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9321" y="2699635"/>
            <a:ext cx="373856" cy="37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/>
          <p:nvPr/>
        </p:nvSpPr>
        <p:spPr>
          <a:xfrm>
            <a:off x="2405351" y="2235146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2405351" y="2694916"/>
            <a:ext cx="133113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@eartharxiv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5"/>
          <p:cNvSpPr/>
          <p:nvPr/>
        </p:nvSpPr>
        <p:spPr>
          <a:xfrm>
            <a:off x="2047535" y="3154687"/>
            <a:ext cx="204676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www.eartharxiv.org</a:t>
            </a:r>
            <a:endParaRPr sz="1100"/>
          </a:p>
        </p:txBody>
      </p:sp>
      <p:sp>
        <p:nvSpPr>
          <p:cNvPr id="450" name="Google Shape;450;p55"/>
          <p:cNvSpPr/>
          <p:nvPr/>
        </p:nvSpPr>
        <p:spPr>
          <a:xfrm>
            <a:off x="1779338" y="3539827"/>
            <a:ext cx="258315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tnarock@ndm.edu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c.jackson@imperial.ac.uk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5"/>
          <p:cNvSpPr/>
          <p:nvPr/>
        </p:nvSpPr>
        <p:spPr>
          <a:xfrm>
            <a:off x="1679310" y="1679332"/>
            <a:ext cx="2802900" cy="2555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5179693" y="1595281"/>
            <a:ext cx="3289507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https://eartharxiv.github.io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Resources, including this presentation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lang="en" sz="2700"/>
              <a:t>Not the only kid on the block…</a:t>
            </a:r>
            <a:endParaRPr sz="1100"/>
          </a:p>
        </p:txBody>
      </p:sp>
      <p:sp>
        <p:nvSpPr>
          <p:cNvPr id="458" name="Google Shape;458;p56"/>
          <p:cNvSpPr txBox="1"/>
          <p:nvPr>
            <p:ph idx="1" type="body"/>
          </p:nvPr>
        </p:nvSpPr>
        <p:spPr>
          <a:xfrm>
            <a:off x="7043351" y="1353064"/>
            <a:ext cx="1952369" cy="35958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Covers similar themes</a:t>
            </a:r>
            <a:endParaRPr sz="11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Not community-led</a:t>
            </a:r>
            <a:endParaRPr sz="11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Built on the Wiley-owned Atypon infrastructure</a:t>
            </a:r>
            <a:endParaRPr sz="11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Increased focus on posters vs. papers</a:t>
            </a:r>
            <a:endParaRPr sz="1100"/>
          </a:p>
        </p:txBody>
      </p:sp>
      <p:pic>
        <p:nvPicPr>
          <p:cNvPr id="459" name="Google Shape;4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32" y="1087041"/>
            <a:ext cx="6632036" cy="375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6666" y="385012"/>
            <a:ext cx="1738349" cy="65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465" name="Google Shape;46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3515" y="140898"/>
            <a:ext cx="1845576" cy="110346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/>
          <p:nvPr/>
        </p:nvSpPr>
        <p:spPr>
          <a:xfrm>
            <a:off x="95636" y="1429048"/>
            <a:ext cx="88932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With initial support from the Earth Science Information Partners (ESIP), EarthArXiv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coalesced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into a formal group and began hosting with the Center for Open Science (COS)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COS is a n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on-profit technology organization based in Charlottesville, Virginia with a mission to, "increase the openness, integrity, and reproducibility of scientific research.”.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ounded in 2013 by Brian Nosek and Jeffrey Spies, and originally focused on reproducibility of psychology research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unded by the Laura and John Arnold Foundation and 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many, many others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Developed and utilises</a:t>
            </a:r>
            <a:r>
              <a:rPr b="0" i="0" lang="e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Open Science Framework</a:t>
            </a:r>
            <a:endParaRPr sz="900"/>
          </a:p>
        </p:txBody>
      </p:sp>
      <p:pic>
        <p:nvPicPr>
          <p:cNvPr id="467" name="Google Shape;46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8880" y="4307213"/>
            <a:ext cx="1306701" cy="65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/>
        </p:nvSpPr>
        <p:spPr>
          <a:xfrm>
            <a:off x="223157" y="1591008"/>
            <a:ext cx="4173300" cy="28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OSF Preprints and the OSF supporting it are </a:t>
            </a:r>
            <a:r>
              <a:rPr b="1" i="0" lang="en" sz="1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 goods infrastructure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i="0" lang="en" sz="1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open-source code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at the COS GitHub repo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10,000+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preprints currently hosted directly on the OSF across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19, co-searchable services</a:t>
            </a:r>
            <a:endParaRPr sz="1300"/>
          </a:p>
          <a:p>
            <a:pPr indent="-381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Powered by SHARE (</a:t>
            </a:r>
            <a:r>
              <a:rPr b="0" i="0" lang="en" sz="1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share.osf.io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OSF Preprints aggregates search across local and external preprint services</a:t>
            </a:r>
            <a:endParaRPr sz="1300"/>
          </a:p>
          <a:p>
            <a:pPr indent="-381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Currently 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&gt;2M </a:t>
            </a: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preprint records available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13.png" id="473" name="Google Shape;47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7817" y="317456"/>
            <a:ext cx="5757965" cy="76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143" y="1569086"/>
            <a:ext cx="4442732" cy="2832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EarthArXiv is moving Fall 2020...</a:t>
            </a:r>
            <a:endParaRPr/>
          </a:p>
        </p:txBody>
      </p:sp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628650" y="3284925"/>
            <a:ext cx="7886700" cy="57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Janeway software system hosted by the California Digital Library</a:t>
            </a:r>
            <a:endParaRPr/>
          </a:p>
        </p:txBody>
      </p:sp>
      <p:pic>
        <p:nvPicPr>
          <p:cNvPr id="481" name="Google Shape;481;p59"/>
          <p:cNvPicPr preferRelativeResize="0"/>
          <p:nvPr/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2307887" y="1461426"/>
            <a:ext cx="4528224" cy="1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38" y="3994100"/>
            <a:ext cx="209550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488" name="Google Shape;488;p60">
            <a:hlinkClick action="ppaction://hlinksldjump" r:id="rId4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0"/>
          <p:cNvSpPr/>
          <p:nvPr/>
        </p:nvSpPr>
        <p:spPr>
          <a:xfrm>
            <a:off x="4989410" y="1150057"/>
            <a:ext cx="3817132" cy="38779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Based on experiences at very established (e.g. ArXiv) and newer, but rapidly growing preprint services (e.g. BioArXix, SocArXiv), there is no evidence that preprints 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lead to being scooped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indent="0" lvl="0" marL="635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If someone is prepared to steal ideas from a timestamped/’DOI’d’ preprint, they would likely do the same from material in a journal or from a conference presentation.</a:t>
            </a:r>
            <a:endParaRPr sz="1100"/>
          </a:p>
          <a:p>
            <a:pPr indent="0" lvl="0" marL="635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The reputational damage associated with intellectual theft is significant and long-lasting, thus the latter is very rare.</a:t>
            </a:r>
            <a:endParaRPr sz="1100"/>
          </a:p>
          <a:p>
            <a:pPr indent="0" lvl="0" marL="3429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0">
            <a:hlinkClick action="ppaction://hlinksldjump" r:id="rId5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0">
            <a:hlinkClick action="ppaction://hlinksldjump" r:id="rId6"/>
          </p:cNvPr>
          <p:cNvSpPr/>
          <p:nvPr/>
        </p:nvSpPr>
        <p:spPr>
          <a:xfrm>
            <a:off x="412054" y="2453544"/>
            <a:ext cx="2687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0">
            <a:hlinkClick action="ppaction://hlinksldjump" r:id="rId7"/>
          </p:cNvPr>
          <p:cNvSpPr/>
          <p:nvPr/>
        </p:nvSpPr>
        <p:spPr>
          <a:xfrm>
            <a:off x="412054" y="3447555"/>
            <a:ext cx="25935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0">
            <a:hlinkClick action="ppaction://hlinksldjump" r:id="rId8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495" name="Google Shape;495;p60">
            <a:hlinkClick action="ppaction://hlinksldjump" r:id="rId9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501" name="Google Shape;501;p61">
            <a:hlinkClick action="ppaction://hlinksldjump" r:id="rId3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4989410" y="1150057"/>
            <a:ext cx="3817132" cy="34740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Anecdotal evidence suggests this behavior has not emerged in the physics community via use of ArXiv</a:t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Because preprinting requires public disclosure, authors are wary of developing a bad reputation; if the work is poor, it will likely be ignored by the rest of the community...with the same applying to material published in a journal</a:t>
            </a:r>
            <a:endParaRPr sz="1100"/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RSS feeds allow sorting of material posted to EarthArXiv; cf. Google Scholar</a:t>
            </a:r>
            <a:endParaRPr sz="1100"/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Initial evidence and download statistics suggests EarthArXiv is hosting high-quality, desirable material...</a:t>
            </a:r>
            <a:endParaRPr sz="1100"/>
          </a:p>
        </p:txBody>
      </p:sp>
      <p:sp>
        <p:nvSpPr>
          <p:cNvPr id="503" name="Google Shape;503;p61">
            <a:hlinkClick action="ppaction://hlinksldjump" r:id="rId4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1">
            <a:hlinkClick action="ppaction://hlinksldjump" r:id="rId5"/>
          </p:cNvPr>
          <p:cNvSpPr/>
          <p:nvPr/>
        </p:nvSpPr>
        <p:spPr>
          <a:xfrm>
            <a:off x="412054" y="2453544"/>
            <a:ext cx="2687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1">
            <a:hlinkClick action="ppaction://hlinksldjump" r:id="rId6"/>
          </p:cNvPr>
          <p:cNvSpPr/>
          <p:nvPr/>
        </p:nvSpPr>
        <p:spPr>
          <a:xfrm>
            <a:off x="412054" y="3447555"/>
            <a:ext cx="25935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1">
            <a:hlinkClick action="ppaction://hlinksldjump" r:id="rId7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508" name="Google Shape;508;p61">
            <a:hlinkClick action="ppaction://hlinksldjump" r:id="rId8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514" name="Google Shape;514;p62">
            <a:hlinkClick action="ppaction://hlinksldjump" r:id="rId3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4989410" y="1150057"/>
            <a:ext cx="3817132" cy="32431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No.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EarthArXiv is also a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repository for postprints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(i.e. material already published in a journal)</a:t>
            </a:r>
            <a:endParaRPr sz="1100"/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Depending on journal policy, we can host the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Author Accepted Manuscript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(i.e. accepted version of paper, but before publisher typesetting) (AAMs) or the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Version of Record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(VoR) (i.e. published version of paper, after publisher typsetting)</a:t>
            </a:r>
            <a:endParaRPr sz="1100"/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Check your journal’s policy on </a:t>
            </a:r>
            <a:r>
              <a:rPr b="1" lang="en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SHERPARoMEO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635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EarthArXiv can also host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datasets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textbooks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book chapters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, etc.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Please contact us if you have any queries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100"/>
          </a:p>
        </p:txBody>
      </p:sp>
      <p:sp>
        <p:nvSpPr>
          <p:cNvPr id="516" name="Google Shape;516;p62">
            <a:hlinkClick action="ppaction://hlinksldjump" r:id="rId5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2">
            <a:hlinkClick action="ppaction://hlinksldjump" r:id="rId6"/>
          </p:cNvPr>
          <p:cNvSpPr/>
          <p:nvPr/>
        </p:nvSpPr>
        <p:spPr>
          <a:xfrm>
            <a:off x="412049" y="2453550"/>
            <a:ext cx="30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2">
            <a:hlinkClick action="ppaction://hlinksldjump" r:id="rId7"/>
          </p:cNvPr>
          <p:cNvSpPr/>
          <p:nvPr/>
        </p:nvSpPr>
        <p:spPr>
          <a:xfrm>
            <a:off x="412054" y="3447555"/>
            <a:ext cx="25935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2">
            <a:hlinkClick action="ppaction://hlinksldjump" r:id="rId8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521" name="Google Shape;521;p62">
            <a:hlinkClick action="ppaction://hlinksldjump" r:id="rId9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527" name="Google Shape;527;p63">
            <a:hlinkClick action="ppaction://hlinksldjump" r:id="rId3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3"/>
          <p:cNvSpPr/>
          <p:nvPr/>
        </p:nvSpPr>
        <p:spPr>
          <a:xfrm>
            <a:off x="4989410" y="1150057"/>
            <a:ext cx="3817132" cy="15119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most cases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, the answer is ‘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’; because preprinting has been ongoing in other disciplines for, in some cases, a few decades, many publishers have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preprint-friendly policies already in place for their journals</a:t>
            </a:r>
            <a:endParaRPr sz="1100"/>
          </a:p>
          <a:p>
            <a:pPr indent="0" lvl="0" marL="254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Check your journal’s policy on </a:t>
            </a:r>
            <a:r>
              <a:rPr b="1" lang="en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SHERPARoMEO</a:t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3">
            <a:hlinkClick action="ppaction://hlinksldjump" r:id="rId5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3">
            <a:hlinkClick action="ppaction://hlinksldjump" r:id="rId6"/>
          </p:cNvPr>
          <p:cNvSpPr/>
          <p:nvPr/>
        </p:nvSpPr>
        <p:spPr>
          <a:xfrm>
            <a:off x="412054" y="2453544"/>
            <a:ext cx="2687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3">
            <a:hlinkClick action="ppaction://hlinksldjump" r:id="rId7"/>
          </p:cNvPr>
          <p:cNvSpPr/>
          <p:nvPr/>
        </p:nvSpPr>
        <p:spPr>
          <a:xfrm>
            <a:off x="412054" y="3447555"/>
            <a:ext cx="25935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3">
            <a:hlinkClick action="ppaction://hlinksldjump" r:id="rId8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3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534" name="Google Shape;534;p63">
            <a:hlinkClick action="ppaction://hlinksldjump" r:id="rId9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151" y="96244"/>
            <a:ext cx="3740451" cy="231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159275" y="1111075"/>
            <a:ext cx="46293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rgbClr val="FF0000"/>
                </a:solidFill>
              </a:rPr>
              <a:t>ArXiv</a:t>
            </a:r>
            <a:r>
              <a:rPr lang="en" sz="2000"/>
              <a:t> s</a:t>
            </a:r>
            <a:r>
              <a:rPr lang="en" sz="2000"/>
              <a:t>tarted in </a:t>
            </a:r>
            <a:r>
              <a:rPr b="1" lang="en" sz="2000" u="sng"/>
              <a:t>1991</a:t>
            </a:r>
            <a:r>
              <a:rPr lang="en" sz="2000"/>
              <a:t> by Paul Ginsparg (Los Alamos National Laboratory) for rapid communication of predominantly physics research</a:t>
            </a:r>
            <a:endParaRPr sz="2000"/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Now covers mathematics, physics, astronomy, computer science, quantitative biology, statistics, and quantitative finance</a:t>
            </a:r>
            <a:endParaRPr sz="2000"/>
          </a:p>
          <a:p>
            <a:pPr indent="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 u="sng"/>
              <a:t>Today</a:t>
            </a:r>
            <a:r>
              <a:rPr lang="en" sz="2000"/>
              <a:t>: &gt;1.3 million total submissions; &gt;1.6 billion total downloads; c.200,000 submissions per year; &gt;20 million downloads per month</a:t>
            </a:r>
            <a:endParaRPr sz="2000"/>
          </a:p>
        </p:txBody>
      </p:sp>
      <p:sp>
        <p:nvSpPr>
          <p:cNvPr id="154" name="Google Shape;154;p28"/>
          <p:cNvSpPr/>
          <p:nvPr/>
        </p:nvSpPr>
        <p:spPr>
          <a:xfrm>
            <a:off x="628650" y="326694"/>
            <a:ext cx="73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p</a:t>
            </a: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reprints new?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6857323" y="2433300"/>
            <a:ext cx="58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b="1" sz="1100"/>
          </a:p>
        </p:txBody>
      </p:sp>
      <p:sp>
        <p:nvSpPr>
          <p:cNvPr id="156" name="Google Shape;156;p28"/>
          <p:cNvSpPr txBox="1"/>
          <p:nvPr/>
        </p:nvSpPr>
        <p:spPr>
          <a:xfrm rot="-5400000">
            <a:off x="4098575" y="1114551"/>
            <a:ext cx="187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submissions</a:t>
            </a:r>
            <a:endParaRPr b="1" sz="1100"/>
          </a:p>
        </p:txBody>
      </p:sp>
      <p:sp>
        <p:nvSpPr>
          <p:cNvPr id="157" name="Google Shape;157;p28"/>
          <p:cNvSpPr txBox="1"/>
          <p:nvPr/>
        </p:nvSpPr>
        <p:spPr>
          <a:xfrm>
            <a:off x="5494363" y="196426"/>
            <a:ext cx="84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16,000</a:t>
            </a:r>
            <a:endParaRPr sz="1100"/>
          </a:p>
        </p:txBody>
      </p:sp>
      <p:sp>
        <p:nvSpPr>
          <p:cNvPr id="158" name="Google Shape;158;p28"/>
          <p:cNvSpPr txBox="1"/>
          <p:nvPr/>
        </p:nvSpPr>
        <p:spPr>
          <a:xfrm>
            <a:off x="5494363" y="920389"/>
            <a:ext cx="84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</a:t>
            </a:r>
            <a:endParaRPr sz="1100"/>
          </a:p>
        </p:txBody>
      </p:sp>
      <p:sp>
        <p:nvSpPr>
          <p:cNvPr id="159" name="Google Shape;159;p28"/>
          <p:cNvSpPr txBox="1"/>
          <p:nvPr/>
        </p:nvSpPr>
        <p:spPr>
          <a:xfrm>
            <a:off x="6239706" y="2404710"/>
            <a:ext cx="45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 sz="1100"/>
          </a:p>
        </p:txBody>
      </p:sp>
      <p:sp>
        <p:nvSpPr>
          <p:cNvPr id="160" name="Google Shape;160;p28"/>
          <p:cNvSpPr txBox="1"/>
          <p:nvPr/>
        </p:nvSpPr>
        <p:spPr>
          <a:xfrm>
            <a:off x="7482381" y="2387097"/>
            <a:ext cx="45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1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425" y="3069250"/>
            <a:ext cx="3722951" cy="164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Ã¼r arxiv logo" id="162" name="Google Shape;162;p28"/>
          <p:cNvPicPr preferRelativeResize="0"/>
          <p:nvPr/>
        </p:nvPicPr>
        <p:blipFill rotWithShape="1">
          <a:blip r:embed="rId5">
            <a:alphaModFix/>
          </a:blip>
          <a:srcRect b="27302" l="0" r="0" t="23139"/>
          <a:stretch/>
        </p:blipFill>
        <p:spPr>
          <a:xfrm>
            <a:off x="7614948" y="1897472"/>
            <a:ext cx="1281900" cy="3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 rot="-5400000">
            <a:off x="4141225" y="3603351"/>
            <a:ext cx="187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downloads</a:t>
            </a:r>
            <a:endParaRPr b="1" sz="1100"/>
          </a:p>
        </p:txBody>
      </p:sp>
      <p:sp>
        <p:nvSpPr>
          <p:cNvPr id="164" name="Google Shape;164;p28"/>
          <p:cNvSpPr txBox="1"/>
          <p:nvPr/>
        </p:nvSpPr>
        <p:spPr>
          <a:xfrm>
            <a:off x="6920060" y="4809900"/>
            <a:ext cx="58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b="1" sz="1100"/>
          </a:p>
        </p:txBody>
      </p:sp>
      <p:sp>
        <p:nvSpPr>
          <p:cNvPr id="165" name="Google Shape;165;p28"/>
          <p:cNvSpPr txBox="1"/>
          <p:nvPr/>
        </p:nvSpPr>
        <p:spPr>
          <a:xfrm>
            <a:off x="6068318" y="4687510"/>
            <a:ext cx="45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 sz="1100"/>
          </a:p>
        </p:txBody>
      </p:sp>
      <p:sp>
        <p:nvSpPr>
          <p:cNvPr id="166" name="Google Shape;166;p28"/>
          <p:cNvSpPr txBox="1"/>
          <p:nvPr/>
        </p:nvSpPr>
        <p:spPr>
          <a:xfrm>
            <a:off x="7438418" y="4687510"/>
            <a:ext cx="45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100"/>
          </a:p>
        </p:txBody>
      </p:sp>
      <p:sp>
        <p:nvSpPr>
          <p:cNvPr id="167" name="Google Shape;167;p28"/>
          <p:cNvSpPr txBox="1"/>
          <p:nvPr/>
        </p:nvSpPr>
        <p:spPr>
          <a:xfrm>
            <a:off x="8692793" y="4687510"/>
            <a:ext cx="451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1100"/>
          </a:p>
        </p:txBody>
      </p:sp>
      <p:sp>
        <p:nvSpPr>
          <p:cNvPr id="168" name="Google Shape;168;p28"/>
          <p:cNvSpPr txBox="1"/>
          <p:nvPr/>
        </p:nvSpPr>
        <p:spPr>
          <a:xfrm>
            <a:off x="6239700" y="3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https://arxiv.org/stats/monthly_downloads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6001325" y="2993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https://arxiv.org/stats/monthly_submissions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529688" y="3962814"/>
            <a:ext cx="84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10,000,000</a:t>
            </a:r>
            <a:endParaRPr sz="1100"/>
          </a:p>
        </p:txBody>
      </p:sp>
      <p:sp>
        <p:nvSpPr>
          <p:cNvPr id="171" name="Google Shape;171;p28"/>
          <p:cNvSpPr txBox="1"/>
          <p:nvPr/>
        </p:nvSpPr>
        <p:spPr>
          <a:xfrm>
            <a:off x="5529688" y="3421714"/>
            <a:ext cx="840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0,000,000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540" name="Google Shape;540;p64">
            <a:hlinkClick action="ppaction://hlinksldjump" r:id="rId3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4"/>
          <p:cNvSpPr/>
          <p:nvPr/>
        </p:nvSpPr>
        <p:spPr>
          <a:xfrm>
            <a:off x="4989410" y="1150057"/>
            <a:ext cx="3817132" cy="220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25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Open Science Framework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’s infrastructure allows unlimited disk space for uploading of </a:t>
            </a:r>
            <a:r>
              <a:rPr lang="en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publication-related data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(N.B. there is a per file upload limit of 5GB)</a:t>
            </a:r>
            <a:endParaRPr sz="1100"/>
          </a:p>
          <a:p>
            <a:pPr indent="0" lvl="0" marL="25400" marR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More commonly, data, and especially large volumes of data, are stored on external sites (e.g. Dropbox, GitHub, figshare, Google Drive) and linked back to the related preprint/postprint</a:t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4">
            <a:hlinkClick action="ppaction://hlinksldjump" r:id="rId6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4">
            <a:hlinkClick action="ppaction://hlinksldjump" r:id="rId7"/>
          </p:cNvPr>
          <p:cNvSpPr/>
          <p:nvPr/>
        </p:nvSpPr>
        <p:spPr>
          <a:xfrm>
            <a:off x="412054" y="2453544"/>
            <a:ext cx="2687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4">
            <a:hlinkClick action="ppaction://hlinksldjump" r:id="rId8"/>
          </p:cNvPr>
          <p:cNvSpPr/>
          <p:nvPr/>
        </p:nvSpPr>
        <p:spPr>
          <a:xfrm>
            <a:off x="412049" y="3447550"/>
            <a:ext cx="327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4">
            <a:hlinkClick action="ppaction://hlinksldjump" r:id="rId9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4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547" name="Google Shape;547;p64">
            <a:hlinkClick action="ppaction://hlinksldjump" r:id="rId10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/>
          <p:nvPr/>
        </p:nvSpPr>
        <p:spPr>
          <a:xfrm>
            <a:off x="153055" y="213038"/>
            <a:ext cx="19557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FAQ</a:t>
            </a:r>
            <a:endParaRPr sz="1100"/>
          </a:p>
        </p:txBody>
      </p:sp>
      <p:sp>
        <p:nvSpPr>
          <p:cNvPr id="553" name="Google Shape;553;p65">
            <a:hlinkClick action="ppaction://hlinksldjump" r:id="rId3"/>
          </p:cNvPr>
          <p:cNvSpPr/>
          <p:nvPr/>
        </p:nvSpPr>
        <p:spPr>
          <a:xfrm>
            <a:off x="412054" y="1208608"/>
            <a:ext cx="48579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someone steal my work in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5"/>
          <p:cNvSpPr/>
          <p:nvPr/>
        </p:nvSpPr>
        <p:spPr>
          <a:xfrm>
            <a:off x="4989410" y="1150057"/>
            <a:ext cx="3817132" cy="37625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Preprints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minted with a DOI upon submission</a:t>
            </a:r>
            <a:endParaRPr sz="1100"/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The EarthArXiv-assigned DOI will persist even if the research is eventually published in a journal</a:t>
            </a:r>
            <a:endParaRPr sz="1100"/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Preprints can collect citations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, which count towards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H-Index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Citations could, in theory, be split between preprint and VoR; the solution to this is to simply aggregate the citations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Note that the </a:t>
            </a:r>
            <a:r>
              <a:rPr b="1"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preprint can direct readers to the published version</a:t>
            </a:r>
            <a:r>
              <a:rPr lang="en" sz="15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(Version of Record or ‘VoR’); evidence indicates researchers typically cite the latter and not the former</a:t>
            </a:r>
            <a:endParaRPr sz="1100"/>
          </a:p>
        </p:txBody>
      </p:sp>
      <p:sp>
        <p:nvSpPr>
          <p:cNvPr id="555" name="Google Shape;555;p65">
            <a:hlinkClick action="ppaction://hlinksldjump" r:id="rId4"/>
          </p:cNvPr>
          <p:cNvSpPr/>
          <p:nvPr/>
        </p:nvSpPr>
        <p:spPr>
          <a:xfrm>
            <a:off x="412054" y="1748789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preprints lead to large volumes of  low-quality material on EarthArXiv?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65">
            <a:hlinkClick action="ppaction://hlinksldjump" r:id="rId5"/>
          </p:cNvPr>
          <p:cNvSpPr/>
          <p:nvPr/>
        </p:nvSpPr>
        <p:spPr>
          <a:xfrm>
            <a:off x="412054" y="2453544"/>
            <a:ext cx="26879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EarthArXiv only host preprints?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5">
            <a:hlinkClick action="ppaction://hlinksldjump" r:id="rId6"/>
          </p:cNvPr>
          <p:cNvSpPr/>
          <p:nvPr/>
        </p:nvSpPr>
        <p:spPr>
          <a:xfrm>
            <a:off x="412054" y="3447555"/>
            <a:ext cx="25935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link data to my preprint?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5">
            <a:hlinkClick action="ppaction://hlinksldjump" r:id="rId7"/>
          </p:cNvPr>
          <p:cNvSpPr/>
          <p:nvPr/>
        </p:nvSpPr>
        <p:spPr>
          <a:xfrm>
            <a:off x="417410" y="3944561"/>
            <a:ext cx="45720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Does my preprint get a DOI and how might this impact citation count?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5"/>
          <p:cNvSpPr/>
          <p:nvPr/>
        </p:nvSpPr>
        <p:spPr>
          <a:xfrm>
            <a:off x="4989410" y="555305"/>
            <a:ext cx="195571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sz="1100"/>
          </a:p>
        </p:txBody>
      </p:sp>
      <p:sp>
        <p:nvSpPr>
          <p:cNvPr id="560" name="Google Shape;560;p65">
            <a:hlinkClick action="ppaction://hlinksldjump" r:id="rId8"/>
          </p:cNvPr>
          <p:cNvSpPr/>
          <p:nvPr/>
        </p:nvSpPr>
        <p:spPr>
          <a:xfrm>
            <a:off x="412054" y="2950550"/>
            <a:ext cx="43683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publishing a preprint mean I can’t publish in a journal?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628650" y="326694"/>
            <a:ext cx="73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 are not new!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3939573" y="4753150"/>
            <a:ext cx="60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endParaRPr sz="1100"/>
          </a:p>
        </p:txBody>
      </p:sp>
      <p:sp>
        <p:nvSpPr>
          <p:cNvPr id="178" name="Google Shape;178;p29"/>
          <p:cNvSpPr txBox="1"/>
          <p:nvPr/>
        </p:nvSpPr>
        <p:spPr>
          <a:xfrm rot="-5400000">
            <a:off x="-678300" y="2678351"/>
            <a:ext cx="193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per month</a:t>
            </a:r>
            <a:endParaRPr sz="11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" y="863189"/>
            <a:ext cx="7235097" cy="38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855100" y="1503875"/>
            <a:ext cx="4128000" cy="9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Preprints based on various infrastructure models (e.g. journal- vs. community- vs. funder-led)</a:t>
            </a:r>
            <a:endParaRPr sz="1100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365" y="1513875"/>
            <a:ext cx="1379049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900" y="2283300"/>
            <a:ext cx="1395988" cy="4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6">
            <a:alphaModFix/>
          </a:blip>
          <a:srcRect b="33181" l="0" r="0" t="32540"/>
          <a:stretch/>
        </p:blipFill>
        <p:spPr>
          <a:xfrm>
            <a:off x="7748100" y="2908300"/>
            <a:ext cx="1205925" cy="4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9761" y="3461874"/>
            <a:ext cx="1482600" cy="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9750" y="3824450"/>
            <a:ext cx="1482600" cy="65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595" y="0"/>
            <a:ext cx="5787484" cy="513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rot="5400000">
            <a:off x="6178175" y="1186598"/>
            <a:ext cx="260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What bioRxiv's first 30,000 preprints reveal about biologists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850" y="2571750"/>
            <a:ext cx="1395988" cy="4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10354"/>
          <a:stretch/>
        </p:blipFill>
        <p:spPr>
          <a:xfrm>
            <a:off x="884975" y="643850"/>
            <a:ext cx="7235900" cy="43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 rot="5400000">
            <a:off x="6949175" y="1285400"/>
            <a:ext cx="257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https://www.nature.com/articles/d41586-019-00199-6</a:t>
            </a:r>
            <a:endParaRPr sz="8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300" y="4456300"/>
            <a:ext cx="139598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599375" y="92294"/>
            <a:ext cx="73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and publishing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83" y="739816"/>
            <a:ext cx="3515892" cy="333459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638018" y="4178012"/>
            <a:ext cx="322609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https://www.nature.com/authors/policies/preprints.html?foxtrotcallback=true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(Monday 13th July 2020)</a:t>
            </a:r>
            <a:endParaRPr sz="1100"/>
          </a:p>
        </p:txBody>
      </p:sp>
      <p:sp>
        <p:nvSpPr>
          <p:cNvPr id="207" name="Google Shape;207;p32"/>
          <p:cNvSpPr/>
          <p:nvPr/>
        </p:nvSpPr>
        <p:spPr>
          <a:xfrm>
            <a:off x="4518125" y="2657475"/>
            <a:ext cx="451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http://www.sciencemag.org/authors/science-journals-editorial-policies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(Monday 13th July 2020)</a:t>
            </a:r>
            <a:endParaRPr sz="1100"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7924" y="3269625"/>
            <a:ext cx="3515901" cy="77241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4486224" y="4139650"/>
            <a:ext cx="451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https://www.elsevier.com/about/our-business/policies/sharing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(Monday 13th July 2020)</a:t>
            </a:r>
            <a:endParaRPr sz="1100"/>
          </a:p>
        </p:txBody>
      </p:sp>
      <p:pic>
        <p:nvPicPr>
          <p:cNvPr descr="mage result for elsevier" id="210" name="Google Shape;21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7564" y="3269632"/>
            <a:ext cx="764627" cy="8047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1378652" y="679613"/>
            <a:ext cx="2434793" cy="53248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ge result for nature publishing group" id="212" name="Google Shape;212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1311" y="749935"/>
            <a:ext cx="1929478" cy="3718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599375" y="92294"/>
            <a:ext cx="73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and publishing...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125" y="944954"/>
            <a:ext cx="4515534" cy="1724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science magazine" id="215" name="Google Shape;215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19094" y="840209"/>
            <a:ext cx="661505" cy="37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37" y="577100"/>
            <a:ext cx="6815727" cy="44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599375" y="92294"/>
            <a:ext cx="73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Preprints and publishing...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893" y="3977343"/>
            <a:ext cx="879275" cy="8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1164125" y="4602075"/>
            <a:ext cx="300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https://v2.sherpa.ac.uk/romeo/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